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8" r:id="rId2"/>
    <p:sldId id="266" r:id="rId3"/>
    <p:sldId id="271" r:id="rId4"/>
    <p:sldId id="276" r:id="rId5"/>
    <p:sldId id="269" r:id="rId6"/>
    <p:sldId id="270" r:id="rId7"/>
    <p:sldId id="262" r:id="rId8"/>
    <p:sldId id="272" r:id="rId9"/>
    <p:sldId id="275" r:id="rId10"/>
    <p:sldId id="273" r:id="rId11"/>
    <p:sldId id="274" r:id="rId12"/>
    <p:sldId id="277" r:id="rId13"/>
    <p:sldId id="278" r:id="rId14"/>
    <p:sldId id="279" r:id="rId15"/>
    <p:sldId id="259" r:id="rId16"/>
    <p:sldId id="260" r:id="rId17"/>
    <p:sldId id="280" r:id="rId18"/>
    <p:sldId id="281" r:id="rId19"/>
    <p:sldId id="287" r:id="rId20"/>
    <p:sldId id="289" r:id="rId21"/>
    <p:sldId id="285" r:id="rId22"/>
    <p:sldId id="283" r:id="rId23"/>
    <p:sldId id="284" r:id="rId24"/>
    <p:sldId id="290" r:id="rId25"/>
    <p:sldId id="291" r:id="rId26"/>
    <p:sldId id="292" r:id="rId27"/>
    <p:sldId id="26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1FE1E47D-828F-4675-B28A-A116EC23606E}">
          <p14:sldIdLst>
            <p14:sldId id="264"/>
            <p14:sldId id="265"/>
            <p14:sldId id="266"/>
          </p14:sldIdLst>
        </p14:section>
        <p14:section name="Раздел без заголовка" id="{01185617-6964-44B8-A7E6-9C552CC57B38}">
          <p14:sldIdLst>
            <p14:sldId id="257"/>
            <p14:sldId id="258"/>
            <p14:sldId id="262"/>
            <p14:sldId id="267"/>
            <p14:sldId id="259"/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12" autoAdjust="0"/>
    <p:restoredTop sz="85305" autoAdjust="0"/>
  </p:normalViewPr>
  <p:slideViewPr>
    <p:cSldViewPr>
      <p:cViewPr>
        <p:scale>
          <a:sx n="86" d="100"/>
          <a:sy n="86" d="100"/>
        </p:scale>
        <p:origin x="-95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&#1091;&#1095;&#1080;\Documents\Scanned%20Documents\Documents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74;&#1091;&#1095;&#1080;\Documents\Scanned%20Documents\Documents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обучающихся лицея, сдавших нормы ГТО в 2015-2016 уч. году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Лист5!$B$1</c:f>
              <c:strCache>
                <c:ptCount val="1"/>
              </c:strCache>
            </c:strRef>
          </c:tx>
          <c:cat>
            <c:strRef>
              <c:f>Лист5!$A$2:$A$4</c:f>
              <c:strCache>
                <c:ptCount val="3"/>
                <c:pt idx="0">
                  <c:v>Всего в 11 классах, чел.</c:v>
                </c:pt>
                <c:pt idx="1">
                  <c:v>Девочек, чел.  </c:v>
                </c:pt>
                <c:pt idx="2">
                  <c:v>Мальчиков, чел. </c:v>
                </c:pt>
              </c:strCache>
            </c:strRef>
          </c:cat>
          <c:val>
            <c:numRef>
              <c:f>Лист5!$B$2:$B$4</c:f>
              <c:numCache>
                <c:formatCode>General</c:formatCode>
                <c:ptCount val="3"/>
                <c:pt idx="0">
                  <c:v>57</c:v>
                </c:pt>
                <c:pt idx="1">
                  <c:v>32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Лист5!$C$1</c:f>
              <c:strCache>
                <c:ptCount val="1"/>
                <c:pt idx="0">
                  <c:v>Сдали нормы ГТО в 2015-2016 уч. году</c:v>
                </c:pt>
              </c:strCache>
            </c:strRef>
          </c:tx>
          <c:cat>
            <c:strRef>
              <c:f>Лист5!$A$2:$A$4</c:f>
              <c:strCache>
                <c:ptCount val="3"/>
                <c:pt idx="0">
                  <c:v>Всего в 11 классах, чел.</c:v>
                </c:pt>
                <c:pt idx="1">
                  <c:v>Девочек, чел.  </c:v>
                </c:pt>
                <c:pt idx="2">
                  <c:v>Мальчиков, чел. </c:v>
                </c:pt>
              </c:strCache>
            </c:strRef>
          </c:cat>
          <c:val>
            <c:numRef>
              <c:f>Лист5!$C$2:$C$4</c:f>
              <c:numCache>
                <c:formatCode>General</c:formatCode>
                <c:ptCount val="3"/>
                <c:pt idx="0">
                  <c:v>33</c:v>
                </c:pt>
                <c:pt idx="1">
                  <c:v>18</c:v>
                </c:pt>
                <c:pt idx="2">
                  <c:v>15</c:v>
                </c:pt>
              </c:numCache>
            </c:numRef>
          </c:val>
        </c:ser>
        <c:axId val="59007744"/>
        <c:axId val="59009280"/>
      </c:barChart>
      <c:catAx>
        <c:axId val="59007744"/>
        <c:scaling>
          <c:orientation val="minMax"/>
        </c:scaling>
        <c:axPos val="b"/>
        <c:tickLblPos val="nextTo"/>
        <c:crossAx val="59009280"/>
        <c:crosses val="autoZero"/>
        <c:auto val="1"/>
        <c:lblAlgn val="ctr"/>
        <c:lblOffset val="100"/>
      </c:catAx>
      <c:valAx>
        <c:axId val="5900928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Количество обучающихся,чел.</a:t>
                </a:r>
              </a:p>
            </c:rich>
          </c:tx>
        </c:title>
        <c:numFmt formatCode="General" sourceLinked="1"/>
        <c:tickLblPos val="nextTo"/>
        <c:crossAx val="5900774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Количество</a:t>
            </a:r>
            <a:r>
              <a:rPr lang="ru-RU" sz="1400" baseline="0" dirty="0"/>
              <a:t> обучающихся 11 классов </a:t>
            </a:r>
            <a:r>
              <a:rPr lang="ru-RU" sz="1400" baseline="0" dirty="0" smtClean="0"/>
              <a:t>лицея, </a:t>
            </a:r>
            <a:endParaRPr lang="ru-RU" sz="1400" baseline="0" dirty="0"/>
          </a:p>
          <a:p>
            <a:pPr>
              <a:defRPr/>
            </a:pPr>
            <a:r>
              <a:rPr lang="ru-RU" sz="1400" baseline="0" dirty="0" smtClean="0"/>
              <a:t> сдавших </a:t>
            </a:r>
            <a:r>
              <a:rPr lang="ru-RU" sz="1400" baseline="0" dirty="0"/>
              <a:t>нормы ГТО  в 2015-2016 </a:t>
            </a:r>
            <a:r>
              <a:rPr lang="ru-RU" sz="1400" baseline="0" dirty="0" err="1"/>
              <a:t>уч</a:t>
            </a:r>
            <a:r>
              <a:rPr lang="ru-RU" sz="1400" baseline="0" dirty="0"/>
              <a:t>. году, в %</a:t>
            </a:r>
            <a:endParaRPr lang="ru-RU" sz="1400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Лист7!$A$1:$D$1</c:f>
              <c:strCache>
                <c:ptCount val="4"/>
                <c:pt idx="0">
                  <c:v>Сдали нормы ГТО в 2015-2016 уч. году, всего обучающихся, %</c:v>
                </c:pt>
                <c:pt idx="2">
                  <c:v>Девочек, %</c:v>
                </c:pt>
                <c:pt idx="3">
                  <c:v>Мальчиков, % </c:v>
                </c:pt>
              </c:strCache>
            </c:strRef>
          </c:cat>
          <c:val>
            <c:numRef>
              <c:f>Лист7!$A$2:$D$2</c:f>
              <c:numCache>
                <c:formatCode>General</c:formatCode>
                <c:ptCount val="4"/>
                <c:pt idx="0" formatCode="0.00%">
                  <c:v>0.57900000000000063</c:v>
                </c:pt>
                <c:pt idx="2" formatCode="0.00%">
                  <c:v>0.56299999999999994</c:v>
                </c:pt>
                <c:pt idx="3" formatCode="0.00%">
                  <c:v>0.60000000000000064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05"/>
          <c:y val="0.11310939577952357"/>
          <c:w val="0.9"/>
          <c:h val="0.1058338205021082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chemeClr val="accent4">
        <a:lumMod val="20000"/>
        <a:lumOff val="8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0A630D-71F0-407E-8F27-899DCBB16995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D71F15-E880-4478-860D-42330A4E31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rgosolo.ru/reviews/health/health_hurt/" TargetMode="External"/><Relationship Id="rId2" Type="http://schemas.openxmlformats.org/officeDocument/2006/relationships/hyperlink" Target="http://www.aif.ru/health/children/3997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iensmed.ru/programmer1.html" TargetMode="External"/><Relationship Id="rId4" Type="http://schemas.openxmlformats.org/officeDocument/2006/relationships/hyperlink" Target="http://www.excimerclinic.ru/press/deti_computer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if.ru/pictures/201301/&#1087;&#1080;&#1086;&#1090;&#1088;&#1086;&#1074;&#1082;&#1072;&#1103;%20&#1075;&#1083;&#1072;&#1079;&#1072;-12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5729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школьников «Шаг в науку»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51435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на тему: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«Влияние компьютера на здоровье школьника»</a:t>
            </a:r>
          </a:p>
          <a:p>
            <a:pPr algn="ctr">
              <a:buNone/>
            </a:pPr>
            <a:endParaRPr lang="ru-RU" sz="2800" b="1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Выполнили: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Дронова Елизавета, ученица 7а класса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Шаповалова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Ксения, ученица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7а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класса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Научный руководитель: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заместитель директора по безопасности,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учитель ОБЖ, к.х.н.      И.М. Мишина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Научный консультант: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психолог                       Е.В. Саенк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Мытищи</a:t>
            </a:r>
          </a:p>
          <a:p>
            <a:pPr algn="ctr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Описание: дети и компьютер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7158" y="3357562"/>
            <a:ext cx="292895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4. Влияние компьютера на воздух в помещении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помещении с работающим компьютером изменяются физические характеристики воздуха: температура может повышаться до 26-27 градусов, относительная влажность — снижаться ниже нормы (до 40-60%), а содержание двуокиси углерода — увеличиваться.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Воздух ионизируется, увеличивается число положительных (тяжелых) ионов, что неблагоприятно влияет на работоспособность. Некоторые люди, в том числе дети, особенно чувствительны и болезненно реагируют на эти изменения воздуха.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 них появляется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першение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в горле, покашливание из-за повышенной сухости слизистых.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5.Высокочастотные поля компьютера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высокочастотные электромагнитные поля, которые создает отклоняющая электромагнитная система монитора.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 современных моделях такое излучение наиболее сильно сзади и вверху монитора, а впереди незначительно. Поэтому нельзя наклоняться над монитором, ставить его лучше задней стенкой к стене.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электростатическое поле высокой напряженности, которое действует как раз на расстоянии полуметра от экрана, разгоняя осевшие на экран пылинки до высоких скоростей и отрицательно влияя, таким образом, на кожу и глаза того, кто сидит перед компьютером.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На современных мониторах установлены специальные фильтры, уменьшающие напряженность излучения. </a:t>
            </a:r>
          </a:p>
          <a:p>
            <a:r>
              <a:rPr lang="ru-RU" b="1" dirty="0" smtClean="0"/>
              <a:t>Кондиционеры, пылеуловители, ионизаторы, влажная уборка и проветривание помещения снижают вредное воздействие электростатического поля.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Также эффективно умывание холодной водой сразу после занятия на компьютере.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6. Умственная усталость и нарушение внимания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ru-RU" b="1" dirty="0" smtClean="0"/>
              <a:t>Постоянная «бомбардировка» организма человека ускоренными электронами приводит к различным расстройствам нервной системы и глаз.</a:t>
            </a:r>
            <a:endParaRPr lang="ru-RU" b="1" dirty="0"/>
          </a:p>
        </p:txBody>
      </p:sp>
      <p:pic>
        <p:nvPicPr>
          <p:cNvPr id="4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26" y="3413919"/>
            <a:ext cx="5156211" cy="3086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7. Другие проблемы, вызванные длительной работой за компьютером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Заболевания прямой кишки</a:t>
            </a:r>
          </a:p>
          <a:p>
            <a:r>
              <a:rPr lang="ru-RU" b="1" dirty="0" err="1" smtClean="0"/>
              <a:t>Сердечно-сосудистые</a:t>
            </a:r>
            <a:r>
              <a:rPr lang="ru-RU" b="1" dirty="0" smtClean="0"/>
              <a:t> заболевания</a:t>
            </a:r>
          </a:p>
          <a:p>
            <a:r>
              <a:rPr lang="ru-RU" b="1" dirty="0" smtClean="0"/>
              <a:t>Заболевания органов желудочно-кишечного тракта</a:t>
            </a:r>
          </a:p>
          <a:p>
            <a:endParaRPr lang="ru-RU" b="1" dirty="0" smtClean="0"/>
          </a:p>
          <a:p>
            <a:r>
              <a:rPr lang="ru-RU" b="1" dirty="0" smtClean="0"/>
              <a:t>Стресс</a:t>
            </a:r>
          </a:p>
          <a:p>
            <a:endParaRPr lang="ru-RU" b="1" dirty="0" smtClean="0"/>
          </a:p>
          <a:p>
            <a:r>
              <a:rPr lang="ru-RU" b="1" dirty="0" smtClean="0"/>
              <a:t> психические расстройства </a:t>
            </a:r>
          </a:p>
          <a:p>
            <a:endParaRPr lang="ru-RU" b="1" dirty="0" smtClean="0"/>
          </a:p>
          <a:p>
            <a:r>
              <a:rPr lang="ru-RU" b="1" dirty="0" smtClean="0"/>
              <a:t> компьютерная зависимость.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Таким образом, изучив все аспекты влияния компьютера на здоровье человека, в том числе и школьника, нами была </a:t>
            </a:r>
            <a:r>
              <a:rPr lang="ru-RU" b="1" dirty="0" smtClean="0">
                <a:solidFill>
                  <a:srgbClr val="FF0000"/>
                </a:solidFill>
              </a:rPr>
              <a:t>проведена практическая работа - исследования по тестированию обучающихся 7-х классов на компьютерную зависимость и отношению этих же школьников к спорту и занятиям спортом.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b="1" dirty="0" smtClean="0"/>
              <a:t>Содержание тестов приведено ниже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№1.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Занимаешься ли ты спортом?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Занимаешься ли ты спортом?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Занимаются ли родители спортом?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Любил ли ты в детстве подвижные игры?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Ты делаешь зарядку по утрам?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Ходишь ли ты на физкультуру?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Ходишь ли ты на спортивный кружок?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Собираешься ли ты ходить на спортивный кружок?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975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 №2.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Есть ли у тебя компьютерная зависимость?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1. Часто ты проводишь время за компьютером?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ежедневно – 3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один раз в два дня – 2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только когда нечего делать – 1 балл.</a:t>
            </a:r>
          </a:p>
          <a:p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2.  Какое количество времени за один подход ты посвящаешь компьютеру?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более 2-3 часов – 3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- 1-2 часа (увлекаюсь игрой) – 2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не более часа – 1 балл.</a:t>
            </a:r>
          </a:p>
          <a:p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3. В каком случае ты решаешь выключить компьютер?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пока не выключат родители – сам не выключаю, или выключаю, когда он  перегревается, или когда не начинаю засыпать, или когда начинает болеть спина, или сливаются цвета – 3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бывает по-разному, иногда могу выключить компьютер сам – 2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выключаю сам по собственной воле – 1 балл.</a:t>
            </a:r>
          </a:p>
          <a:p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4. Когда у тебя появляется свободное время, на что его потратишь?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конечно, на компьютер – 3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зависит от настроения и желания, возможно, на компьютер – 2 балла;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вряд ли буду сидеть за компьютером – 1 балл.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890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ПРОДОЛЖЕНИЕ ТЕСТА 2.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Autofit/>
          </a:bodyPr>
          <a:lstStyle/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5. Пропускал ли ты какие-то важные мероприятия или учебу ради игры в компьютерные игры?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да, было такое – 3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пару раз, возможно, и случалось, но мероприятие не было таким уж важным – 2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нет, никогда такого не было – 1 балл.</a:t>
            </a:r>
          </a:p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6. Насколько часто ты думаешь о том, чем занимаешься сидя за компьютером, например, об играх: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почти все время думаю об этом – 3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могу пару раз вспомнить в течение дня – 2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почти совсем не вспоминаю, может быть, очень редко – 1 балл.</a:t>
            </a:r>
          </a:p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7. Чем для тебя является компьютер? Какую роль в твоей жизни он играет?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компьютер - для меня все – 3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большую роль, но и других интересных вещей в жизни много, которые тоже для меня много значат – 2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компьютер не занимает какое-то особое место в моей жизни – 1 балл.</a:t>
            </a:r>
          </a:p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8. Когда ты приходишь домой, то первым делом: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иду к компьютеру и включаю его – 3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каждый раз бывает по-разному, иногда сажусь за компьютер – 2 балла;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точно не сажусь за компьютер – 1 балл.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(девочка или мальчик)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07170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Результаты тестирования обучающихся 7-х классов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smtClean="0"/>
              <a:t>Тест 1.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«Занятия спортом»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Протестировано 56 чел.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Показали результаты занятия спортом:</a:t>
            </a:r>
          </a:p>
          <a:p>
            <a:pPr>
              <a:buNone/>
            </a:pPr>
            <a:r>
              <a:rPr lang="ru-RU" b="1" i="1" dirty="0" smtClean="0"/>
              <a:t>    Максимальные - 29 чел. (52%)</a:t>
            </a:r>
          </a:p>
          <a:p>
            <a:pPr>
              <a:buNone/>
            </a:pPr>
            <a:r>
              <a:rPr lang="ru-RU" b="1" i="1" dirty="0" smtClean="0"/>
              <a:t>    Умеренные – 23 чел. (41%) 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dirty="0" smtClean="0"/>
              <a:t>Низкие – 3 чел. (5,3 %)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8581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Результаты тестирования обучающихся 7-х классов.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Тест 2. «Компьютерная зависимость»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Протестированы:</a:t>
            </a:r>
          </a:p>
          <a:p>
            <a:pPr>
              <a:buNone/>
            </a:pPr>
            <a:r>
              <a:rPr lang="ru-RU" sz="2000" b="1" dirty="0" smtClean="0"/>
              <a:t>    Девочки-28 чел., мальчики – 28 чел.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Показали уровень компьютерной зависимости</a:t>
            </a:r>
            <a:r>
              <a:rPr lang="ru-RU" sz="2000" b="1" dirty="0" smtClean="0"/>
              <a:t>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1) Выше возрастной нормы</a:t>
            </a:r>
          </a:p>
          <a:p>
            <a:pPr>
              <a:buNone/>
            </a:pPr>
            <a:r>
              <a:rPr lang="ru-RU" sz="2000" b="1" dirty="0" smtClean="0"/>
              <a:t>     Девочки – 11 чел. (39,28%), мальчики -16 чел. (57,14 %)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rgbClr val="C00000"/>
                </a:solidFill>
              </a:rPr>
              <a:t>2) В пределах возрастной нормы </a:t>
            </a:r>
          </a:p>
          <a:p>
            <a:pPr>
              <a:buNone/>
            </a:pPr>
            <a:r>
              <a:rPr lang="ru-RU" sz="2000" b="1" dirty="0" smtClean="0"/>
              <a:t>     Девочки – 16 чел. (57,14%), мальчики – 11 чел. (39,28 %)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rgbClr val="C00000"/>
                </a:solidFill>
              </a:rPr>
              <a:t>3) Компьютерная зависимость  </a:t>
            </a:r>
          </a:p>
          <a:p>
            <a:pPr>
              <a:buNone/>
            </a:pPr>
            <a:r>
              <a:rPr lang="ru-RU" sz="2000" b="1" dirty="0" smtClean="0"/>
              <a:t>     Девочки – 1 чел. (3,57%), мальчики – 1 чел. (3,57%)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4500" b="1" i="1" dirty="0">
                <a:solidFill>
                  <a:schemeClr val="accent1"/>
                </a:solidFill>
              </a:rPr>
              <a:t>Цели и задачи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Изучить литературные источники по вопросу влияния компьютера на здоровье человека и другие сферы его жизни, обобщить полученные материалы.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Определить роль высокочастотных полей компьютера в современной жизни и его влияние на здоровье ребенка.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</a:rPr>
              <a:t>Систематизировать рекомендации врачей и ученых при работе школьников на компьютере.</a:t>
            </a:r>
          </a:p>
          <a:p>
            <a:pPr lvl="0"/>
            <a:r>
              <a:rPr lang="ru-RU" b="1" dirty="0" smtClean="0">
                <a:solidFill>
                  <a:schemeClr val="accent5"/>
                </a:solidFill>
              </a:rPr>
              <a:t>Практическая работа-проведение социологического опроса школьников 7-х классов по изучаемой теме. </a:t>
            </a:r>
          </a:p>
          <a:p>
            <a:pPr lvl="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Довести полученные знания и сведения до одноклассников и сотрудников  лицея на уроках «Окружающий мир», «ОБЖ», во время Дней здоровья, Дня защитника детей с целью пропаганды здорового образа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1169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Были сделаны сравнения результатов этих 2 тестов.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Оказалось, что существует прямая связь между тем, насколько ребенок активно занимается спортом и тем, насколько он зависит от компьютера. Т. е. чем активнее школьник занимается спортом, тем меньше времени он бесцельно проводит за компьютером.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Это исследование еще раз подтверждает, что нужно пропагандировать среди учащихся активный досуг, здоровый образ жизни.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3503" y="5357826"/>
            <a:ext cx="3370867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Кроме того, мы посмотрели, сколько наших выпускников и как они  сдают нормы ГТО В 2015-2016  </a:t>
            </a:r>
            <a:r>
              <a:rPr lang="ru-RU" dirty="0" err="1" smtClean="0"/>
              <a:t>уч</a:t>
            </a:r>
            <a:r>
              <a:rPr lang="ru-RU" dirty="0" smtClean="0"/>
              <a:t>. году.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42968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5"/>
          <a:ext cx="8229600" cy="5538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marL="514350" lvl="0" indent="-514350">
              <a:buAutoNum type="arabicParenR"/>
            </a:pPr>
            <a:r>
              <a:rPr lang="ru-RU" b="1" dirty="0" smtClean="0"/>
              <a:t>Изучены литературные источники по вопросу влияния компьютера на здоровье человека и другие сферы его жизни, обобщены полученные материалы.</a:t>
            </a:r>
          </a:p>
          <a:p>
            <a:pPr marL="514350" lvl="0" indent="-514350">
              <a:buNone/>
            </a:pPr>
            <a:r>
              <a:rPr lang="ru-RU" b="1" dirty="0" smtClean="0"/>
              <a:t> 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2) Показано, что неправильная организация работы с компьютером приводит к заболеваниям глаз, нервной системы, опорно-двигательного аппарата, вызывает стресс, психические расстройства и компьютерную зависимость</a:t>
            </a:r>
            <a:r>
              <a:rPr lang="ru-RU" dirty="0" smtClean="0"/>
              <a:t>.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b="1" dirty="0" smtClean="0"/>
              <a:t>3) Систематизированы рекомендации врачей и ученых при работе школьников на компьютере Предложены правила работы за компьютером, методики проведения профилактической гимнастики.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 4</a:t>
            </a:r>
            <a:r>
              <a:rPr lang="ru-RU" b="1" smtClean="0"/>
              <a:t>) Определена </a:t>
            </a:r>
            <a:r>
              <a:rPr lang="ru-RU" b="1" dirty="0" smtClean="0"/>
              <a:t>роль электромагнитных излучений в современной жизни и его влияние на здоровье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smtClean="0"/>
              <a:t>5) Проведен социологический опрос школьников 7-х классов. 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6) Доведены полученные знания и результаты тестирования до одноклассников. Проведен диспут по изученному вопросу. Сделан вывод о необходимости занятий спортом и соблюдения правил работы на компьютере.</a:t>
            </a:r>
          </a:p>
          <a:p>
            <a:pPr lvl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b="1" dirty="0" smtClean="0"/>
              <a:t>7) Кроме того, мы посмотрели, сколько наших выпускников и как они  сдают нормы ГТО и получили хорошие результаты. Оказалось, что более 50% выпускников сдали успешно нормы ГТО, что говорит о том, что ребята занимаются спортом и в лицее спортивная работа проводится на должном уровне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b="1" dirty="0"/>
          </a:p>
        </p:txBody>
      </p:sp>
      <p:pic>
        <p:nvPicPr>
          <p:cNvPr id="4" name="Рисунок 3" descr="http://www.english-nova.ru/assets/images/pte_g_y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4422"/>
            <a:ext cx="2786082" cy="2071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Список использованных источников:</a:t>
            </a:r>
            <a:endParaRPr lang="ru-RU" dirty="0" smtClean="0"/>
          </a:p>
          <a:p>
            <a:pPr lvl="0"/>
            <a:r>
              <a:rPr lang="ru-RU" b="1" u="sng" dirty="0" smtClean="0">
                <a:solidFill>
                  <a:srgbClr val="002060"/>
                </a:solidFill>
                <a:hlinkClick r:id="rId2"/>
              </a:rPr>
              <a:t>http://www.aif.ru/health/children/39974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u="sng" dirty="0" smtClean="0">
                <a:solidFill>
                  <a:srgbClr val="002060"/>
                </a:solidFill>
                <a:hlinkClick r:id="rId3"/>
              </a:rPr>
              <a:t>http://ergosolo.ru/reviews/health/health_hurt/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u="sng" dirty="0" smtClean="0">
                <a:solidFill>
                  <a:srgbClr val="002060"/>
                </a:solidFill>
                <a:hlinkClick r:id="rId4"/>
              </a:rPr>
              <a:t>http://www.excimerclinic.ru/press/deti_computer/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http://www.tiensmed.ru/programmer1.html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pedsovet.su/_pu/15/2445080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462212" y="2396331"/>
            <a:ext cx="4219575" cy="34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329553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b="1" dirty="0" smtClean="0"/>
              <a:t>В современной жизни все люди используют электроприборы. В каждом доме есть хотя бы один электрический прибор. Теперь даже в комнате у подростка есть собственный компьютер и телевизор.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www.strt.ru/wp-content/uploads/2013/07/43elektropribory-i-osveshhen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3214686"/>
            <a:ext cx="7072362" cy="3439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3540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4353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детском зрении и о том, как его сохранить, рассказала детский врач-офтальмолог Наталья Пиотровская</a:t>
            </a:r>
          </a:p>
          <a:p>
            <a:endParaRPr lang="ru-RU" dirty="0"/>
          </a:p>
        </p:txBody>
      </p:sp>
      <p:pic>
        <p:nvPicPr>
          <p:cNvPr id="4" name="Рисунок 3" descr="http://www.aif.ru/pictures/201301/пиотровкая%20глаза-120.jpg">
            <a:hlinkClick r:id="rId2" tgtFrame="_blank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357430"/>
            <a:ext cx="4000528" cy="421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	      </a:t>
            </a:r>
            <a:r>
              <a:rPr lang="ru-RU" sz="2400" b="1" dirty="0" smtClean="0"/>
              <a:t>Как показывает статистика,  работа за компьютером в течение 1-2 часов, вызывает у 73% подростков общее и зрительное утомление, в то время как от обычных учебных занятий усталость появляется только у 54% детей.</a:t>
            </a:r>
          </a:p>
          <a:p>
            <a:pPr algn="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Новые термины : «Дисплейная болезнь»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Глазные болезни: близорукость, дальнозоркость, глаукома</a:t>
            </a:r>
          </a:p>
          <a:p>
            <a:pPr algn="r">
              <a:buNone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Техника безопасности: гимнастика для глаз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4291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Зрение и компьютер, напряжение глазных мышц.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2. Нервно-эмоциональное напряжение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/>
              <a:t>       Кратковременная концентрация нервных процессов вызывает у ребенка явное утомление. </a:t>
            </a:r>
          </a:p>
          <a:p>
            <a:pPr algn="just">
              <a:buNone/>
            </a:pPr>
            <a:r>
              <a:rPr lang="ru-RU" sz="2400" b="1" dirty="0" smtClean="0"/>
              <a:t>	    Работая за компьютером, он испытывает своеобразный эмоциональный стресс.</a:t>
            </a:r>
          </a:p>
          <a:p>
            <a:endParaRPr lang="ru-RU" dirty="0"/>
          </a:p>
        </p:txBody>
      </p:sp>
      <p:pic>
        <p:nvPicPr>
          <p:cNvPr id="4" name="Picture 2" descr="http://www.irishtimes.com/polopoly_fs/1.2398881.1445350437!/image/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3429000"/>
            <a:ext cx="5527516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87663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Человек до сидения за компьютером и </a:t>
            </a:r>
            <a:r>
              <a:rPr lang="ru-RU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после этого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81" y="2514600"/>
            <a:ext cx="2831625" cy="3846513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87" y="3413919"/>
            <a:ext cx="2838450" cy="2047875"/>
          </a:xfrm>
        </p:spPr>
      </p:pic>
    </p:spTree>
    <p:extLst>
      <p:ext uri="{BB962C8B-B14F-4D97-AF65-F5344CB8AC3E}">
        <p14:creationId xmlns="" xmlns:p14="http://schemas.microsoft.com/office/powerpoint/2010/main" val="2625026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3. </a:t>
            </a:r>
            <a:r>
              <a:rPr lang="ru-RU" sz="3600" b="1" i="1" dirty="0" smtClean="0"/>
              <a:t>Статическая нагрузка и снижение двигательной активности  </a:t>
            </a:r>
            <a:endParaRPr lang="ru-RU" sz="3600" i="1" dirty="0"/>
          </a:p>
        </p:txBody>
      </p:sp>
      <p:pic>
        <p:nvPicPr>
          <p:cNvPr id="4" name="Содержимое 3" descr="Описание: неправильная посадка за компьютером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1472" y="1643050"/>
            <a:ext cx="3214710" cy="2857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Описание: правильное положение за компьютером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357686" y="1714488"/>
            <a:ext cx="3000396" cy="274765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4857760"/>
          <a:ext cx="6619900" cy="1587310"/>
        </p:xfrm>
        <a:graphic>
          <a:graphicData uri="http://schemas.openxmlformats.org/drawingml/2006/table">
            <a:tbl>
              <a:tblPr/>
              <a:tblGrid>
                <a:gridCol w="2254258"/>
                <a:gridCol w="2032022"/>
                <a:gridCol w="2333620"/>
              </a:tblGrid>
              <a:tr h="7858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неправильная посадка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компьютером 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правильное положение 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04088"/>
            <a:ext cx="7543824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Правильная организация рабочего места школьника за компьютером 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Описание: правильная поза за компьютером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857364"/>
            <a:ext cx="6929486" cy="4643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1116</Words>
  <Application>Microsoft Office PowerPoint</Application>
  <PresentationFormat>Экран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Научно-практическая конференция школьников «Шаг в науку»</vt:lpstr>
      <vt:lpstr>Цели и задачи работы:</vt:lpstr>
      <vt:lpstr>Слайд 3</vt:lpstr>
      <vt:lpstr>Слайд 4</vt:lpstr>
      <vt:lpstr>   </vt:lpstr>
      <vt:lpstr>2. Нервно-эмоциональное напряжение</vt:lpstr>
      <vt:lpstr>Человек до сидения за компьютером и после этого.</vt:lpstr>
      <vt:lpstr>3. Статическая нагрузка и снижение двигательной активности  </vt:lpstr>
      <vt:lpstr>Правильная организация рабочего места школьника за компьютером  </vt:lpstr>
      <vt:lpstr>4. Влияние компьютера на воздух в помещении</vt:lpstr>
      <vt:lpstr>5.Высокочастотные поля компьютера</vt:lpstr>
      <vt:lpstr>6. Умственная усталость и нарушение внимания</vt:lpstr>
      <vt:lpstr>7. Другие проблемы, вызванные длительной работой за компьютером </vt:lpstr>
      <vt:lpstr>Слайд 14</vt:lpstr>
      <vt:lpstr>Тест №1. Занимаешься ли ты спортом?</vt:lpstr>
      <vt:lpstr>Тест №2.  Есть ли у тебя компьютерная зависимость?</vt:lpstr>
      <vt:lpstr>ПРОДОЛЖЕНИЕ ТЕСТА 2.</vt:lpstr>
      <vt:lpstr>  Результаты тестирования обучающихся 7-х классов. Тест 1.  «Занятия спортом»  </vt:lpstr>
      <vt:lpstr>Результаты тестирования обучающихся 7-х классов.  Тест 2. «Компьютерная зависимость» </vt:lpstr>
      <vt:lpstr>Слайд 20</vt:lpstr>
      <vt:lpstr>Слайд 21</vt:lpstr>
      <vt:lpstr>Слайд 22</vt:lpstr>
      <vt:lpstr>Слайд 23</vt:lpstr>
      <vt:lpstr>Выводы</vt:lpstr>
      <vt:lpstr>Слайд 25</vt:lpstr>
      <vt:lpstr>Слайд 26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компьютеры влияют на здоровье человека?</dc:title>
  <dc:creator>Татьяна</dc:creator>
  <cp:lastModifiedBy>Завучи</cp:lastModifiedBy>
  <cp:revision>66</cp:revision>
  <dcterms:created xsi:type="dcterms:W3CDTF">2016-03-18T14:21:07Z</dcterms:created>
  <dcterms:modified xsi:type="dcterms:W3CDTF">2016-10-17T09:42:02Z</dcterms:modified>
</cp:coreProperties>
</file>