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15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596" y="285728"/>
            <a:ext cx="3857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Role Play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142984"/>
            <a:ext cx="53578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Should English be the first language for the </a:t>
            </a:r>
            <a:r>
              <a:rPr lang="en-US" b="1" dirty="0" err="1" smtClean="0"/>
              <a:t>Bongou</a:t>
            </a:r>
            <a:r>
              <a:rPr lang="en-US" b="1" dirty="0" smtClean="0"/>
              <a:t> people?</a:t>
            </a:r>
          </a:p>
          <a:p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 You will participate in a discussion among the </a:t>
            </a:r>
            <a:r>
              <a:rPr lang="en-US" b="1" dirty="0" err="1" smtClean="0"/>
              <a:t>Bongou</a:t>
            </a:r>
            <a:r>
              <a:rPr lang="en-US" b="1" dirty="0" smtClean="0"/>
              <a:t> people.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The aim is to decide which should be the first language for the people:  </a:t>
            </a:r>
            <a:r>
              <a:rPr lang="en-US" b="1" dirty="0" err="1" smtClean="0"/>
              <a:t>Bongou</a:t>
            </a:r>
            <a:r>
              <a:rPr lang="en-US" b="1" dirty="0" smtClean="0"/>
              <a:t>  or English.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3357562"/>
            <a:ext cx="3071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Objectives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353" y="4214818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will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think critically about the problem of dying languages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take part in a discussion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dirty="0" err="1" smtClean="0"/>
              <a:t>practise</a:t>
            </a:r>
            <a:r>
              <a:rPr lang="en-US" dirty="0" smtClean="0"/>
              <a:t> making a responsible decision on social problems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548680"/>
            <a:ext cx="5382344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>
                <a:solidFill>
                  <a:srgbClr val="FFFF00"/>
                </a:solidFill>
              </a:rPr>
              <a:t>Characters  to act:</a:t>
            </a:r>
            <a:endParaRPr lang="ru-RU" sz="4000" dirty="0">
              <a:solidFill>
                <a:srgbClr val="FFFF00"/>
              </a:solidFill>
            </a:endParaRPr>
          </a:p>
          <a:p>
            <a:r>
              <a:rPr lang="en-US" i="1" dirty="0"/>
              <a:t> </a:t>
            </a:r>
            <a:endParaRPr lang="ru-RU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3200" dirty="0"/>
              <a:t>Chief of the Bongou </a:t>
            </a:r>
            <a:endParaRPr lang="ru-RU" sz="32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3200" dirty="0"/>
              <a:t>A Hotel owner</a:t>
            </a:r>
            <a:endParaRPr lang="ru-RU" sz="32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3200" dirty="0"/>
              <a:t>Bongou Poet</a:t>
            </a:r>
            <a:endParaRPr lang="ru-RU" sz="32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3200" dirty="0"/>
              <a:t>A  Bongou Cape Town University graduate </a:t>
            </a:r>
            <a:endParaRPr lang="ru-RU" sz="32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3200" dirty="0"/>
              <a:t>A Bongou mother </a:t>
            </a:r>
            <a:endParaRPr lang="ru-RU" sz="32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3200" dirty="0"/>
              <a:t>A western linguist </a:t>
            </a:r>
            <a:endParaRPr lang="ru-RU" sz="32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3200" dirty="0"/>
              <a:t>A fifteen-year old Bongou       </a:t>
            </a:r>
            <a:endParaRPr lang="ru-RU" sz="3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00042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4000" dirty="0" smtClean="0">
                <a:solidFill>
                  <a:srgbClr val="FFFF00"/>
                </a:solidFill>
              </a:rPr>
              <a:t>Talk Structure 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1428736"/>
            <a:ext cx="635798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State your name and position.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Express your general attitude to the problem.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Give at least two arguments (thinks of your ethic minority’s</a:t>
            </a:r>
          </a:p>
          <a:p>
            <a:pPr marL="342900" indent="-342900"/>
            <a:r>
              <a:rPr lang="en-US" dirty="0" smtClean="0"/>
              <a:t>	future, culture, education, prosperity, identity, strong or weak points of your language and culture, etc.)</a:t>
            </a:r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4.   Conclude your talk by stressing the strongest argument.  </a:t>
            </a:r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   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643306" y="1643050"/>
            <a:ext cx="24288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5750727" y="1321579"/>
            <a:ext cx="6429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072198" y="1000108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6107917" y="1035827"/>
            <a:ext cx="6429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429388" y="1357298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429388" y="714356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643702" y="642918"/>
            <a:ext cx="1714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 My name is…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I work for…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I’m…</a:t>
            </a:r>
            <a:endParaRPr lang="ru-RU" sz="1600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5072066" y="2428868"/>
            <a:ext cx="10001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5929322" y="2571744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072198" y="2714620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6000760" y="2643182"/>
            <a:ext cx="7143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357950" y="2285992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6357950" y="3000372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643702" y="2143116"/>
            <a:ext cx="26431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  Generally, I think…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 On the whole, I believe…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 I don’t thing…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 It’s wrong to think that…</a:t>
            </a:r>
            <a:endParaRPr lang="ru-RU" sz="1600" dirty="0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6286512" y="3571876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6643702" y="3786190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6786578" y="4000504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6572264" y="3786190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286644" y="3429000"/>
            <a:ext cx="20002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First… Second… (Third…)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Firstly… Secondly… (Thirdly…)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First of all… Then… (Also…)</a:t>
            </a:r>
            <a:endParaRPr lang="ru-RU" sz="1600" dirty="0"/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rot="5400000" flipH="1" flipV="1">
            <a:off x="6357950" y="4214818"/>
            <a:ext cx="15716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7143768" y="5000636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7143768" y="3429000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6143636" y="4357694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5400000">
            <a:off x="5607851" y="5179231"/>
            <a:ext cx="16430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6429388" y="6000768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5400000">
            <a:off x="6393669" y="5965049"/>
            <a:ext cx="1214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7000892" y="5357826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7000892" y="6572272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7215206" y="5357826"/>
            <a:ext cx="19287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Finally,…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In conclusion, I’d like to…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To sum up, I’d like to stress that…</a:t>
            </a:r>
            <a:endParaRPr lang="ru-RU" sz="16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800" decel="100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800" decel="100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800" decel="100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800" decel="100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800" decel="100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800" decel="100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800" decel="100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800" decel="100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800" decel="100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800" decel="100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800" decel="100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800" decel="100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800" decel="100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8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8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8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800" decel="100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8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8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8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800" decel="100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800" decel="100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800" decel="100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800" decel="100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800" decel="100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800" decel="100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800" decel="100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800" decel="100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8" grpId="0"/>
      <p:bldP spid="57" grpId="0"/>
      <p:bldP spid="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Картинка 23 из 2069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000240"/>
            <a:ext cx="2939469" cy="2143139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357422" y="142852"/>
            <a:ext cx="47863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b="1" dirty="0" smtClean="0">
                <a:ln/>
                <a:solidFill>
                  <a:srgbClr val="7CCA62">
                    <a:tint val="50000"/>
                    <a:satMod val="180000"/>
                  </a:srgbClr>
                </a:solidFill>
              </a:rPr>
              <a:t>Net Slang</a:t>
            </a:r>
            <a:endParaRPr lang="ru-RU" sz="5400" b="1" dirty="0">
              <a:ln/>
              <a:solidFill>
                <a:srgbClr val="7CCA62">
                  <a:tint val="50000"/>
                  <a:satMod val="180000"/>
                </a:srgb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8992" y="1357298"/>
            <a:ext cx="5715008" cy="590931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RL</a:t>
            </a:r>
            <a:r>
              <a:rPr lang="en-US" dirty="0" smtClean="0"/>
              <a:t> – real life</a:t>
            </a:r>
          </a:p>
          <a:p>
            <a:r>
              <a:rPr lang="en-US" b="1" dirty="0" err="1" smtClean="0">
                <a:solidFill>
                  <a:srgbClr val="FFFF00"/>
                </a:solidFill>
              </a:rPr>
              <a:t>lol</a:t>
            </a:r>
            <a:r>
              <a:rPr lang="en-US" dirty="0" smtClean="0"/>
              <a:t> – laugh out loud 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bbl</a:t>
            </a:r>
            <a:r>
              <a:rPr lang="en-US" dirty="0" smtClean="0"/>
              <a:t> – be back later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N2m</a:t>
            </a:r>
            <a:r>
              <a:rPr lang="en-US" dirty="0" smtClean="0"/>
              <a:t> – not too much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BTW</a:t>
            </a:r>
            <a:r>
              <a:rPr lang="en-US" dirty="0" smtClean="0"/>
              <a:t> – by the way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SYS</a:t>
            </a:r>
            <a:r>
              <a:rPr lang="en-US" dirty="0" smtClean="0"/>
              <a:t> – see you soon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IMHO</a:t>
            </a:r>
            <a:r>
              <a:rPr lang="en-US" dirty="0" smtClean="0"/>
              <a:t> – in my humble</a:t>
            </a:r>
          </a:p>
          <a:p>
            <a:r>
              <a:rPr lang="en-US" dirty="0" smtClean="0"/>
              <a:t>opinion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LY</a:t>
            </a:r>
            <a:r>
              <a:rPr lang="en-US" dirty="0" smtClean="0"/>
              <a:t> – love you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4u</a:t>
            </a:r>
            <a:r>
              <a:rPr lang="en-US" dirty="0" smtClean="0"/>
              <a:t> – for you</a:t>
            </a:r>
          </a:p>
          <a:p>
            <a:r>
              <a:rPr lang="en-US" b="1" dirty="0" err="1" smtClean="0">
                <a:solidFill>
                  <a:srgbClr val="FFFF00"/>
                </a:solidFill>
              </a:rPr>
              <a:t>wuzup</a:t>
            </a:r>
            <a:r>
              <a:rPr lang="en-US" dirty="0" smtClean="0"/>
              <a:t> – what’s up?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GF</a:t>
            </a:r>
            <a:r>
              <a:rPr lang="en-US" dirty="0" smtClean="0"/>
              <a:t> – girlfriend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F2F</a:t>
            </a:r>
            <a:r>
              <a:rPr lang="en-US" dirty="0" smtClean="0"/>
              <a:t> – face to face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ASAP</a:t>
            </a:r>
            <a:r>
              <a:rPr lang="en-US" dirty="0" smtClean="0"/>
              <a:t> – as soon as possible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FF00"/>
                </a:solidFill>
              </a:rPr>
              <a:t>cu</a:t>
            </a:r>
            <a:r>
              <a:rPr lang="en-US" dirty="0" smtClean="0"/>
              <a:t> – see you</a:t>
            </a:r>
          </a:p>
          <a:p>
            <a:r>
              <a:rPr lang="en-US" b="1" dirty="0" err="1" smtClean="0">
                <a:solidFill>
                  <a:srgbClr val="FFFF00"/>
                </a:solidFill>
              </a:rPr>
              <a:t>tia</a:t>
            </a:r>
            <a:r>
              <a:rPr lang="en-US" dirty="0" smtClean="0"/>
              <a:t> – thanks in advance</a:t>
            </a:r>
          </a:p>
          <a:p>
            <a:r>
              <a:rPr lang="en-US" b="1" dirty="0" err="1" smtClean="0">
                <a:solidFill>
                  <a:srgbClr val="FFFF00"/>
                </a:solidFill>
              </a:rPr>
              <a:t>ty</a:t>
            </a:r>
            <a:r>
              <a:rPr lang="en-US" dirty="0" smtClean="0"/>
              <a:t> – thank you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l8er</a:t>
            </a:r>
            <a:r>
              <a:rPr lang="en-US" dirty="0" smtClean="0"/>
              <a:t>- later</a:t>
            </a:r>
          </a:p>
          <a:p>
            <a:r>
              <a:rPr lang="en-US" dirty="0" smtClean="0"/>
              <a:t>* </a:t>
            </a:r>
            <a:r>
              <a:rPr lang="en-US" b="1" dirty="0" smtClean="0">
                <a:solidFill>
                  <a:srgbClr val="FFFF00"/>
                </a:solidFill>
              </a:rPr>
              <a:t>net potato </a:t>
            </a:r>
            <a:r>
              <a:rPr lang="en-US" dirty="0" smtClean="0"/>
              <a:t>– someone who spends a great deal of time surfing the net</a:t>
            </a:r>
          </a:p>
          <a:p>
            <a:r>
              <a:rPr lang="en-US" dirty="0" smtClean="0"/>
              <a:t> * </a:t>
            </a:r>
            <a:r>
              <a:rPr lang="en-US" b="1" dirty="0" smtClean="0">
                <a:solidFill>
                  <a:srgbClr val="FFFF00"/>
                </a:solidFill>
              </a:rPr>
              <a:t>newbie</a:t>
            </a:r>
            <a:r>
              <a:rPr lang="en-US" dirty="0" smtClean="0"/>
              <a:t> – a new user of the Internet</a:t>
            </a:r>
          </a:p>
          <a:p>
            <a:r>
              <a:rPr lang="en-US" dirty="0" smtClean="0"/>
              <a:t>* </a:t>
            </a:r>
            <a:r>
              <a:rPr lang="en-US" b="1" dirty="0" err="1" smtClean="0">
                <a:solidFill>
                  <a:srgbClr val="FFFF00"/>
                </a:solidFill>
              </a:rPr>
              <a:t>puter</a:t>
            </a:r>
            <a:r>
              <a:rPr lang="en-US" dirty="0" smtClean="0"/>
              <a:t> – computer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:-)</a:t>
            </a:r>
            <a:r>
              <a:rPr lang="en-US" dirty="0" smtClean="0"/>
              <a:t> – Smile</a:t>
            </a:r>
          </a:p>
          <a:p>
            <a:r>
              <a:rPr lang="en-US" b="1" dirty="0" smtClean="0">
                <a:solidFill>
                  <a:srgbClr val="FFFF00"/>
                </a:solidFill>
                <a:sym typeface="Wingdings" pitchFamily="2" charset="2"/>
              </a:rPr>
              <a:t>:-(</a:t>
            </a:r>
            <a:r>
              <a:rPr lang="en-US" dirty="0" smtClean="0">
                <a:sym typeface="Wingdings" pitchFamily="2" charset="2"/>
              </a:rPr>
              <a:t> - Crying, disappointed</a:t>
            </a:r>
          </a:p>
          <a:p>
            <a:r>
              <a:rPr lang="en-US" b="1" dirty="0" smtClean="0">
                <a:solidFill>
                  <a:srgbClr val="FFFF00"/>
                </a:solidFill>
                <a:sym typeface="Wingdings" pitchFamily="2" charset="2"/>
              </a:rPr>
              <a:t>:-O </a:t>
            </a:r>
            <a:r>
              <a:rPr lang="en-US" dirty="0" smtClean="0">
                <a:sym typeface="Wingdings" pitchFamily="2" charset="2"/>
              </a:rPr>
              <a:t>- Shocked</a:t>
            </a:r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0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0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0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0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0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0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0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0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0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0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0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0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0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0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0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0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0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0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0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0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0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0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0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0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0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188640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</a:rPr>
              <a:t>Student’s Self-Evaluation Card</a:t>
            </a:r>
            <a:endParaRPr lang="ru-RU" sz="4000" dirty="0">
              <a:solidFill>
                <a:srgbClr val="FFFF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622485"/>
              </p:ext>
            </p:extLst>
          </p:nvPr>
        </p:nvGraphicFramePr>
        <p:xfrm>
          <a:off x="395537" y="1412776"/>
          <a:ext cx="8496943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959"/>
                <a:gridCol w="1713974"/>
                <a:gridCol w="5111952"/>
                <a:gridCol w="127705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Criterion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Question to ask</a:t>
                      </a:r>
                      <a:r>
                        <a:rPr lang="en-US" baseline="0" dirty="0" smtClean="0"/>
                        <a:t> oneself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Score(1-5)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Did you participate equally with all the rest in</a:t>
                      </a:r>
                      <a:r>
                        <a:rPr lang="en-US" baseline="0" dirty="0" smtClean="0"/>
                        <a:t> the presentation of the problem?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Content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Did you</a:t>
                      </a:r>
                      <a:r>
                        <a:rPr lang="en-US" baseline="0" dirty="0" smtClean="0"/>
                        <a:t> bring in any original ideas?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Fluency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Did you speak fluently?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Accuracy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Did you speak accurately? (without grammar mistakes)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score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2772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165</TotalTime>
  <Words>388</Words>
  <Application>Microsoft Office PowerPoint</Application>
  <PresentationFormat>Экран (4:3)</PresentationFormat>
  <Paragraphs>100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Кавабанга</dc:creator>
  <cp:lastModifiedBy>test</cp:lastModifiedBy>
  <cp:revision>19</cp:revision>
  <dcterms:created xsi:type="dcterms:W3CDTF">2012-08-22T08:35:13Z</dcterms:created>
  <dcterms:modified xsi:type="dcterms:W3CDTF">2012-08-23T08:54:18Z</dcterms:modified>
</cp:coreProperties>
</file>